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0"/>
  </p:notesMasterIdLst>
  <p:sldIdLst>
    <p:sldId id="256" r:id="rId2"/>
    <p:sldId id="303" r:id="rId3"/>
    <p:sldId id="304" r:id="rId4"/>
    <p:sldId id="291" r:id="rId5"/>
    <p:sldId id="266" r:id="rId6"/>
    <p:sldId id="292" r:id="rId7"/>
    <p:sldId id="267" r:id="rId8"/>
    <p:sldId id="268" r:id="rId9"/>
    <p:sldId id="293" r:id="rId10"/>
    <p:sldId id="302" r:id="rId11"/>
    <p:sldId id="295" r:id="rId12"/>
    <p:sldId id="305" r:id="rId13"/>
    <p:sldId id="306" r:id="rId14"/>
    <p:sldId id="307" r:id="rId15"/>
    <p:sldId id="299" r:id="rId16"/>
    <p:sldId id="300" r:id="rId17"/>
    <p:sldId id="301" r:id="rId18"/>
    <p:sldId id="277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00"/>
    <a:srgbClr val="575783"/>
    <a:srgbClr val="3FDDE1"/>
    <a:srgbClr val="009900"/>
    <a:srgbClr val="006600"/>
    <a:srgbClr val="A6F09A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129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7D2C909D-2CBC-4475-BA35-84D7143BFCB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76642E-DC05-4495-BD49-3E0F87878867}" type="slidenum">
              <a:rPr lang="ru-RU"/>
              <a:pPr/>
              <a:t>1</a:t>
            </a:fld>
            <a:endParaRPr lang="ru-RU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CA1A75-B39A-42A3-A972-9AA59BF47FB3}" type="slidenum">
              <a:rPr lang="ru-RU"/>
              <a:pPr/>
              <a:t>5</a:t>
            </a:fld>
            <a:endParaRPr lang="ru-RU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F5FABE-8C62-4920-89F9-2EAA3D2CE22E}" type="slidenum">
              <a:rPr lang="ru-RU"/>
              <a:pPr/>
              <a:t>7</a:t>
            </a:fld>
            <a:endParaRPr lang="ru-RU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E6712F-7D26-43BF-B25D-BA1944526286}" type="slidenum">
              <a:rPr lang="ru-RU"/>
              <a:pPr/>
              <a:t>8</a:t>
            </a:fld>
            <a:endParaRPr lang="ru-RU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E6712F-7D26-43BF-B25D-BA1944526286}" type="slidenum">
              <a:rPr lang="ru-RU"/>
              <a:pPr/>
              <a:t>9</a:t>
            </a:fld>
            <a:endParaRPr lang="ru-RU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148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2C909D-2CBC-4475-BA35-84D7143BFCBA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2307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909ED9-9063-4958-80BE-127ABB83A310}" type="slidenum">
              <a:rPr lang="ru-RU"/>
              <a:pPr/>
              <a:t>18</a:t>
            </a:fld>
            <a:endParaRPr lang="ru-RU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10243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244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10245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46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47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48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49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0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1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2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3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4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5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6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7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8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9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0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1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2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3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4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5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6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7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8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9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270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10271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2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3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4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5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6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7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8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9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0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1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2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3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4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5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286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0287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8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289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10290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91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92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93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94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95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96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97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98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299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0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1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2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3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4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5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6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0307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308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309" name="Rectangle 6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1105F1D8-C016-4972-839E-567F38F5169C}" type="datetime1">
              <a:rPr lang="ru-RU"/>
              <a:pPr/>
              <a:t>28.01.2025</a:t>
            </a:fld>
            <a:endParaRPr lang="ru-RU"/>
          </a:p>
        </p:txBody>
      </p:sp>
      <p:sp>
        <p:nvSpPr>
          <p:cNvPr id="10310" name="Rectangle 7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Андреева Н.Н. СОШ №1 </a:t>
            </a:r>
          </a:p>
        </p:txBody>
      </p:sp>
      <p:sp>
        <p:nvSpPr>
          <p:cNvPr id="10311" name="Rectangle 7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389C366-32C2-4326-9158-F752AC7E5B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1F0386-3D9F-485B-B526-3738F62DF114}" type="datetime1">
              <a:rPr lang="ru-RU"/>
              <a:pPr/>
              <a:t>28.01.2025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Андреева Н.Н. СОШ №1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515057-C457-4C21-BCEB-9411B52D4D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8B6DD-8A4E-4409-BA5E-30EF9D763640}" type="datetime1">
              <a:rPr lang="ru-RU"/>
              <a:pPr/>
              <a:t>28.01.2025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Андреева Н.Н. СОШ №1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88FA2A-E9A7-4D52-A5CB-B3B0EEE77A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733F59-612F-402F-85BD-58EAA94495D5}" type="datetime1">
              <a:rPr lang="ru-RU"/>
              <a:pPr/>
              <a:t>28.01.2025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Андреева Н.Н. СОШ №1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FF09D3-9B1A-4A09-8432-C319C53AC84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7FE691-68AC-43C7-BBF3-9F9189AE78C0}" type="datetime1">
              <a:rPr lang="ru-RU"/>
              <a:pPr/>
              <a:t>28.01.2025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Андреева Н.Н. СОШ №1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31DA8-B6DC-433B-B26E-7F29FFF977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26C6B0-B204-402C-A09F-9A21D5AE7C15}" type="datetime1">
              <a:rPr lang="ru-RU"/>
              <a:pPr/>
              <a:t>28.01.2025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Андреева Н.Н. СОШ №1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7E0D5B-FCCB-4764-A944-A1D6A2AA95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6A0B88-2574-48BA-825B-DD0B360C7964}" type="datetime1">
              <a:rPr lang="ru-RU"/>
              <a:pPr/>
              <a:t>28.01.2025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Андреева Н.Н. СОШ №1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FC2F91-090B-45C8-9E4D-638CA378E0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1660B0-F1B1-4013-82B6-B1F0EF28EAFF}" type="datetime1">
              <a:rPr lang="ru-RU"/>
              <a:pPr/>
              <a:t>28.01.2025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Андреева Н.Н. СОШ №1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F76850-201A-4FDC-9CE5-59167DB1B8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62F692-F811-457B-A304-31504BFB4283}" type="datetime1">
              <a:rPr lang="ru-RU"/>
              <a:pPr/>
              <a:t>28.01.2025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Андреева Н.Н. СОШ №1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D692C8-6A71-45CA-8C2A-0730A54477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7C3C26-F883-49DE-9BE8-60B4D1941069}" type="datetime1">
              <a:rPr lang="ru-RU"/>
              <a:pPr/>
              <a:t>28.01.2025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Андреева Н.Н. СОШ №1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5F7AFD-9077-446E-876A-8DC133D233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9F7D63-01DF-4FE0-A9C2-88CA7B967D58}" type="datetime1">
              <a:rPr lang="ru-RU"/>
              <a:pPr/>
              <a:t>28.01.2025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Андреева Н.Н. СОШ №1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2F4EE9-3979-45EF-9946-A317527614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9219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220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9221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22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23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24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25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26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27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28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29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0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1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2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3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4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5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6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7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8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9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0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1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2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3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4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5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246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9247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48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49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50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51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52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53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54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55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56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57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58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59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60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61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262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9263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64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265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9266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67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68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69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70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71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72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73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74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275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76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77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78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79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80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81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82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28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9284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fld id="{577AD892-600A-40FB-B63A-F807CDCF3312}" type="datetime1">
              <a:rPr lang="ru-RU"/>
              <a:pPr/>
              <a:t>28.01.2025</a:t>
            </a:fld>
            <a:endParaRPr lang="ru-RU"/>
          </a:p>
        </p:txBody>
      </p:sp>
      <p:sp>
        <p:nvSpPr>
          <p:cNvPr id="9285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r>
              <a:rPr lang="ru-RU"/>
              <a:t>Андреева Н.Н. СОШ №1 </a:t>
            </a:r>
          </a:p>
        </p:txBody>
      </p:sp>
      <p:sp>
        <p:nvSpPr>
          <p:cNvPr id="9286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fld id="{FEA63498-3D3B-435B-BDC6-DBA2FA13209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287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 spd="med">
    <p:wheel spokes="3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28600" y="2057400"/>
            <a:ext cx="8915400" cy="1371600"/>
          </a:xfrm>
        </p:spPr>
        <p:txBody>
          <a:bodyPr/>
          <a:lstStyle/>
          <a:p>
            <a:r>
              <a:rPr lang="ru-RU" sz="2000" b="1" dirty="0">
                <a:solidFill>
                  <a:schemeClr val="hlink"/>
                </a:solidFill>
                <a:latin typeface="Cambria Math" pitchFamily="18" charset="0"/>
                <a:ea typeface="Cambria Math" pitchFamily="18" charset="0"/>
              </a:rPr>
              <a:t>Методическая разработка</a:t>
            </a:r>
            <a:br>
              <a:rPr lang="ru-RU" sz="2000" b="1" dirty="0">
                <a:solidFill>
                  <a:schemeClr val="hlink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2400" b="1" dirty="0">
                <a:solidFill>
                  <a:srgbClr val="FF3300"/>
                </a:solidFill>
                <a:latin typeface="Cambria Math" pitchFamily="18" charset="0"/>
                <a:ea typeface="Cambria Math" pitchFamily="18" charset="0"/>
              </a:rPr>
              <a:t>Тема: ««Тактильные </a:t>
            </a:r>
            <a:r>
              <a:rPr lang="ru-RU" sz="2400" b="1" dirty="0" err="1">
                <a:solidFill>
                  <a:srgbClr val="FF3300"/>
                </a:solidFill>
                <a:latin typeface="Cambria Math" pitchFamily="18" charset="0"/>
                <a:ea typeface="Cambria Math" pitchFamily="18" charset="0"/>
              </a:rPr>
              <a:t>мнемотренажеры</a:t>
            </a:r>
            <a:r>
              <a:rPr lang="ru-RU" sz="2400" b="1" dirty="0">
                <a:solidFill>
                  <a:srgbClr val="FF3300"/>
                </a:solidFill>
                <a:latin typeface="Cambria Math" pitchFamily="18" charset="0"/>
                <a:ea typeface="Cambria Math" pitchFamily="18" charset="0"/>
              </a:rPr>
              <a:t> и их использование </a:t>
            </a:r>
            <a:br>
              <a:rPr lang="ru-RU" sz="2400" b="1" dirty="0">
                <a:solidFill>
                  <a:srgbClr val="FF330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2400" b="1" dirty="0">
                <a:solidFill>
                  <a:srgbClr val="FF3300"/>
                </a:solidFill>
                <a:latin typeface="Cambria Math" pitchFamily="18" charset="0"/>
                <a:ea typeface="Cambria Math" pitchFamily="18" charset="0"/>
              </a:rPr>
              <a:t>в работе с детьми ОВЗ»</a:t>
            </a:r>
            <a:endParaRPr lang="ru-RU" sz="2000" b="1" dirty="0">
              <a:solidFill>
                <a:srgbClr val="FF3300"/>
              </a:solidFill>
              <a:latin typeface="Arial Black" pitchFamily="34" charset="0"/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33400" y="1143000"/>
            <a:ext cx="7848600" cy="304800"/>
          </a:xfrm>
        </p:spPr>
        <p:txBody>
          <a:bodyPr/>
          <a:lstStyle/>
          <a:p>
            <a:r>
              <a:rPr lang="ru-RU" sz="1400" b="1" dirty="0">
                <a:effectLst/>
                <a:latin typeface="Cambria Math" pitchFamily="18" charset="0"/>
                <a:ea typeface="Cambria Math" pitchFamily="18" charset="0"/>
              </a:rPr>
              <a:t>МУНИЦИПАЛЬНОЕ   БЮДЖЕТНОЕ  ДОШКОЛЬНОЕ   ОБРАЗОВАТЕЛЬНОЕ  УЧРЕЖДЕНИЕ ДЕТСКИЙ   САД  ОБЩЕРАЗВИВАЮЩЕГО   ВИДА   С   ПРИОРИТЕТНЫМ   ОСУЩЕСТВЛЕНИЕМ   ХУДОЖЕСТВЕННО-ЭСТЕТИЧЕСКОГО  РАЗВИТИЯ  ДЕТЕЙ № 2 «ЁЛОЧКА»</a:t>
            </a:r>
          </a:p>
          <a:p>
            <a:endParaRPr lang="ru-RU" sz="1400" b="1" dirty="0"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971800" y="4038600"/>
            <a:ext cx="4114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ru-RU" sz="16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 Math" pitchFamily="18" charset="0"/>
                <a:ea typeface="Cambria Math" pitchFamily="18" charset="0"/>
              </a:rPr>
              <a:t>ВОСПИТАТЕЛЬ: </a:t>
            </a:r>
          </a:p>
          <a:p>
            <a:pPr algn="ctr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 Math" pitchFamily="18" charset="0"/>
                <a:ea typeface="Cambria Math" pitchFamily="18" charset="0"/>
              </a:rPr>
              <a:t>Макарова </a:t>
            </a:r>
          </a:p>
          <a:p>
            <a:pPr algn="ctr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 Math" pitchFamily="18" charset="0"/>
                <a:ea typeface="Cambria Math" pitchFamily="18" charset="0"/>
              </a:rPr>
              <a:t>Рузанна </a:t>
            </a:r>
            <a:r>
              <a:rPr lang="ru-RU" b="1" dirty="0" err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 Math" pitchFamily="18" charset="0"/>
                <a:ea typeface="Cambria Math" pitchFamily="18" charset="0"/>
              </a:rPr>
              <a:t>Левоновна</a:t>
            </a:r>
            <a:endParaRPr lang="ru-RU" b="1" dirty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mbria Math" pitchFamily="18" charset="0"/>
              <a:ea typeface="Cambria Math" pitchFamily="18" charset="0"/>
            </a:endParaRPr>
          </a:p>
          <a:p>
            <a:pPr algn="ctr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ru-RU" sz="16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 Math" pitchFamily="18" charset="0"/>
                <a:ea typeface="Cambria Math" pitchFamily="18" charset="0"/>
              </a:rPr>
              <a:t>С. КУРСАВКА , АНДРОПОВСКИЙ МУНИЦИПАЛЬНЫЙ ОКРУГ</a:t>
            </a:r>
          </a:p>
          <a:p>
            <a:pPr algn="ctr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ru-RU" sz="16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 Math" pitchFamily="18" charset="0"/>
                <a:ea typeface="Cambria Math" pitchFamily="18" charset="0"/>
              </a:rPr>
              <a:t>2025 г.</a:t>
            </a:r>
          </a:p>
          <a:p>
            <a:pPr algn="ctr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endParaRPr lang="ru-RU" sz="2000" b="1" dirty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endParaRPr lang="ru-RU" sz="2000" b="1" dirty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450120-9C23-45C5-A38D-39B6765998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94" y="3810000"/>
            <a:ext cx="3173622" cy="1828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399ED75-3C18-4321-AB22-A95B97A55B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3135113"/>
            <a:ext cx="2514600" cy="18383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B96FD7-93FE-40D5-A227-A59DB4A05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F6E76EC-9B11-4343-B5EB-2E9510AAAC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52400"/>
            <a:ext cx="4267200" cy="495063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12F1D2-8288-4F35-A4B2-1A747D4040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467" y="2362200"/>
            <a:ext cx="5325533" cy="399415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525764933"/>
      </p:ext>
    </p:extLst>
  </p:cSld>
  <p:clrMapOvr>
    <a:masterClrMapping/>
  </p:clrMapOvr>
  <p:transition spd="med">
    <p:wheel spokes="3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4FA64A-28F1-496F-A7E2-31A4651FB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51E138A-DCC6-471D-B152-41A1292C87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212" y="2209800"/>
            <a:ext cx="101600" cy="762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3BE7B6-9191-4F4D-9981-95FCC4F9CC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46" y="609600"/>
            <a:ext cx="7772400" cy="58293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598252729"/>
      </p:ext>
    </p:extLst>
  </p:cSld>
  <p:clrMapOvr>
    <a:masterClrMapping/>
  </p:clrMapOvr>
  <p:transition spd="med">
    <p:wheel spokes="3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76ADBF-31AB-40D3-8683-387A3CEC0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D93D0BC-B335-47E7-96C9-157B3960AB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05" y="457200"/>
            <a:ext cx="7749639" cy="60301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477259239"/>
      </p:ext>
    </p:extLst>
  </p:cSld>
  <p:clrMapOvr>
    <a:masterClrMapping/>
  </p:clrMapOvr>
  <p:transition spd="med">
    <p:wheel spokes="3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505CD1-DE13-4436-A6AB-901BE5242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0" y="1295400"/>
            <a:ext cx="5024439" cy="838200"/>
          </a:xfrm>
        </p:spPr>
        <p:txBody>
          <a:bodyPr>
            <a:normAutofit fontScale="90000"/>
          </a:bodyPr>
          <a:lstStyle/>
          <a:p>
            <a:pPr algn="l"/>
            <a:br>
              <a:rPr lang="ru-RU" sz="2400" b="1" i="1" dirty="0">
                <a:latin typeface="Comic Sans MS" panose="030F0702030302020204" pitchFamily="66" charset="0"/>
              </a:rPr>
            </a:br>
            <a:br>
              <a:rPr lang="ru-RU" sz="2400" b="1" i="1" dirty="0">
                <a:latin typeface="Comic Sans MS" panose="030F0702030302020204" pitchFamily="66" charset="0"/>
              </a:rPr>
            </a:br>
            <a:br>
              <a:rPr lang="ru-RU" sz="2400" b="1" i="1" dirty="0">
                <a:latin typeface="Comic Sans MS" panose="030F0702030302020204" pitchFamily="66" charset="0"/>
              </a:rPr>
            </a:br>
            <a:br>
              <a:rPr lang="ru-RU" sz="2400" b="1" i="1" dirty="0">
                <a:latin typeface="Comic Sans MS" panose="030F0702030302020204" pitchFamily="66" charset="0"/>
              </a:rPr>
            </a:br>
            <a:br>
              <a:rPr lang="ru-RU" sz="2400" b="1" i="1" dirty="0">
                <a:latin typeface="Comic Sans MS" panose="030F0702030302020204" pitchFamily="66" charset="0"/>
              </a:rPr>
            </a:br>
            <a:br>
              <a:rPr lang="ru-RU" sz="2400" b="1" i="1" dirty="0">
                <a:latin typeface="Comic Sans MS" panose="030F0702030302020204" pitchFamily="66" charset="0"/>
              </a:rPr>
            </a:br>
            <a:br>
              <a:rPr lang="ru-RU" sz="2400" b="1" i="1" dirty="0">
                <a:latin typeface="Comic Sans MS" panose="030F0702030302020204" pitchFamily="66" charset="0"/>
              </a:rPr>
            </a:br>
            <a:br>
              <a:rPr lang="ru-RU" sz="2400" b="1" i="1" dirty="0">
                <a:latin typeface="Comic Sans MS" panose="030F0702030302020204" pitchFamily="66" charset="0"/>
              </a:rPr>
            </a:br>
            <a:br>
              <a:rPr lang="ru-RU" sz="2400" b="1" i="1" dirty="0">
                <a:latin typeface="Comic Sans MS" panose="030F0702030302020204" pitchFamily="66" charset="0"/>
              </a:rPr>
            </a:br>
            <a:br>
              <a:rPr lang="ru-RU" sz="2400" b="1" i="1" dirty="0">
                <a:latin typeface="Comic Sans MS" panose="030F0702030302020204" pitchFamily="66" charset="0"/>
              </a:rPr>
            </a:br>
            <a:br>
              <a:rPr lang="ru-RU" sz="2400" b="1" i="1" dirty="0">
                <a:latin typeface="Comic Sans MS" panose="030F0702030302020204" pitchFamily="66" charset="0"/>
              </a:rPr>
            </a:br>
            <a:br>
              <a:rPr lang="ru-RU" sz="2400" b="1" i="1" dirty="0">
                <a:latin typeface="Comic Sans MS" panose="030F0702030302020204" pitchFamily="66" charset="0"/>
              </a:rPr>
            </a:br>
            <a:br>
              <a:rPr lang="ru-RU" sz="2400" b="1" i="1" dirty="0">
                <a:latin typeface="Comic Sans MS" panose="030F0702030302020204" pitchFamily="66" charset="0"/>
              </a:rPr>
            </a:br>
            <a:br>
              <a:rPr lang="ru-RU" sz="2400" b="1" i="1" dirty="0">
                <a:latin typeface="Comic Sans MS" panose="030F0702030302020204" pitchFamily="66" charset="0"/>
              </a:rPr>
            </a:br>
            <a:r>
              <a:rPr lang="ru-RU" sz="2400" b="1" i="1" dirty="0">
                <a:latin typeface="Comic Sans MS" panose="030F0702030302020204" pitchFamily="66" charset="0"/>
              </a:rPr>
              <a:t> </a:t>
            </a:r>
            <a:r>
              <a:rPr lang="ru-RU" sz="2700" b="1" i="1" dirty="0">
                <a:latin typeface="Comic Sans MS" panose="030F0702030302020204" pitchFamily="66" charset="0"/>
              </a:rPr>
              <a:t>«</a:t>
            </a:r>
            <a:r>
              <a:rPr lang="ru-RU" sz="2700" i="1" dirty="0">
                <a:latin typeface="Comic Sans MS" panose="030F0702030302020204" pitchFamily="66" charset="0"/>
              </a:rPr>
              <a:t>Будьте активны в подготовке среды. Проявляйте постоянную     тщательную заботу о ней. Показывайте место каждого развивающего материала и правильные способы работы с ними»</a:t>
            </a:r>
            <a:br>
              <a:rPr lang="ru-RU" sz="2700" i="1" dirty="0">
                <a:latin typeface="Comic Sans MS" panose="030F0702030302020204" pitchFamily="66" charset="0"/>
              </a:rPr>
            </a:br>
            <a:br>
              <a:rPr lang="ru-RU" sz="2700" i="1" dirty="0">
                <a:latin typeface="Comic Sans MS" panose="030F0702030302020204" pitchFamily="66" charset="0"/>
              </a:rPr>
            </a:br>
            <a:r>
              <a:rPr lang="ru-RU" sz="2700" i="1" dirty="0">
                <a:latin typeface="Comic Sans MS" panose="030F0702030302020204" pitchFamily="66" charset="0"/>
              </a:rPr>
              <a:t>М. МОНТЕССОРИ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0FD4F7E-3595-4D75-A3FF-04E3506D63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838200"/>
            <a:ext cx="3376384" cy="4406467"/>
          </a:xfrm>
        </p:spPr>
      </p:pic>
    </p:spTree>
    <p:extLst>
      <p:ext uri="{BB962C8B-B14F-4D97-AF65-F5344CB8AC3E}">
        <p14:creationId xmlns:p14="http://schemas.microsoft.com/office/powerpoint/2010/main" val="79677621"/>
      </p:ext>
    </p:extLst>
  </p:cSld>
  <p:clrMapOvr>
    <a:masterClrMapping/>
  </p:clrMapOvr>
  <p:transition spd="med">
    <p:wheel spokes="3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E54D6C-41B6-42CB-8148-845B62682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-160337"/>
            <a:ext cx="8226425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4A188EA-9E57-4154-BD2D-ED6C0E20AC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222542" cy="430911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DEAA060D-6825-4F07-BF80-FE7D239E80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128" y="3429000"/>
            <a:ext cx="5326872" cy="332263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287021724"/>
      </p:ext>
    </p:extLst>
  </p:cSld>
  <p:clrMapOvr>
    <a:masterClrMapping/>
  </p:clrMapOvr>
  <p:transition spd="med">
    <p:wheel spokes="3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0EABFE-4F75-4791-B9AC-0EB419673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latin typeface="Comic Sans MS" panose="030F0702030302020204" pitchFamily="66" charset="0"/>
              </a:rPr>
              <a:t>Результативность: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A8DF40-2ED3-4D5D-ABDF-88C80E32B2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Comic Sans MS" panose="030F0702030302020204" pitchFamily="66" charset="0"/>
              </a:rPr>
              <a:t>Дети:</a:t>
            </a:r>
          </a:p>
          <a:p>
            <a:r>
              <a:rPr lang="ru-RU" b="1" dirty="0"/>
              <a:t>- </a:t>
            </a:r>
            <a:r>
              <a:rPr lang="ru-RU" sz="2800" b="1" dirty="0">
                <a:latin typeface="Comic Sans MS" panose="030F0702030302020204" pitchFamily="66" charset="0"/>
              </a:rPr>
              <a:t>наблюдается значительное улучшение в развитии связной речи, памяти, внимания, мышления, </a:t>
            </a:r>
            <a:r>
              <a:rPr lang="ru-RU" sz="2800" b="1" dirty="0" err="1">
                <a:latin typeface="Comic Sans MS" panose="030F0702030302020204" pitchFamily="66" charset="0"/>
              </a:rPr>
              <a:t>мелкомоторных</a:t>
            </a:r>
            <a:r>
              <a:rPr lang="ru-RU" sz="2800" b="1" dirty="0">
                <a:latin typeface="Comic Sans MS" panose="030F0702030302020204" pitchFamily="66" charset="0"/>
              </a:rPr>
              <a:t> навыков;</a:t>
            </a:r>
          </a:p>
          <a:p>
            <a:r>
              <a:rPr lang="ru-RU" sz="2800" b="1" dirty="0">
                <a:latin typeface="Comic Sans MS" panose="030F0702030302020204" pitchFamily="66" charset="0"/>
              </a:rPr>
              <a:t>-повышение познавательной и творческой активности;</a:t>
            </a:r>
          </a:p>
          <a:p>
            <a:r>
              <a:rPr lang="ru-RU" sz="2800" b="1" dirty="0">
                <a:latin typeface="Comic Sans MS" panose="030F0702030302020204" pitchFamily="66" charset="0"/>
              </a:rPr>
              <a:t>-увеличился словарный запас;</a:t>
            </a:r>
          </a:p>
          <a:p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B8F464E-8A60-4235-A70E-CC1A3F5A160B}"/>
              </a:ext>
            </a:extLst>
          </p:cNvPr>
          <p:cNvSpPr/>
          <p:nvPr/>
        </p:nvSpPr>
        <p:spPr>
          <a:xfrm>
            <a:off x="455612" y="2209800"/>
            <a:ext cx="6630987" cy="417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1920" marR="541655" indent="449580" algn="just">
              <a:lnSpc>
                <a:spcPct val="115000"/>
              </a:lnSpc>
              <a:spcBef>
                <a:spcPts val="18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760708"/>
      </p:ext>
    </p:extLst>
  </p:cSld>
  <p:clrMapOvr>
    <a:masterClrMapping/>
  </p:clrMapOvr>
  <p:transition spd="med">
    <p:wheel spokes="3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A68BBD-7364-40D1-A7CF-DC2BF20BA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omic Sans MS" panose="030F0702030302020204" pitchFamily="66" charset="0"/>
              </a:rPr>
              <a:t>Результативность: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38B2AC-2DF3-45C7-9CC5-8D5B843AB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376162"/>
            <a:ext cx="8226425" cy="4876800"/>
          </a:xfrm>
        </p:spPr>
        <p:txBody>
          <a:bodyPr/>
          <a:lstStyle/>
          <a:p>
            <a:r>
              <a:rPr lang="ru-RU" b="1" dirty="0">
                <a:latin typeface="Comic Sans MS" panose="030F0702030302020204" pitchFamily="66" charset="0"/>
              </a:rPr>
              <a:t>Родители:</a:t>
            </a:r>
          </a:p>
          <a:p>
            <a:r>
              <a:rPr lang="ru-RU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обеспечении</a:t>
            </a:r>
            <a:r>
              <a:rPr lang="ru-RU" spc="-25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материалами</a:t>
            </a:r>
            <a:r>
              <a:rPr lang="ru-RU" spc="-25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для</a:t>
            </a:r>
            <a:r>
              <a:rPr lang="ru-RU" spc="-35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создания</a:t>
            </a:r>
            <a:r>
              <a:rPr lang="ru-RU" spc="-45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пособия;</a:t>
            </a:r>
          </a:p>
          <a:p>
            <a:r>
              <a:rPr lang="ru-RU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сотрудничество</a:t>
            </a:r>
            <a:r>
              <a:rPr lang="ru-RU" spc="5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непосредственно в образовательной</a:t>
            </a:r>
            <a:r>
              <a:rPr lang="ru-RU" spc="5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деятельности</a:t>
            </a:r>
            <a:r>
              <a:rPr lang="ru-RU" spc="5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детей;</a:t>
            </a:r>
          </a:p>
          <a:p>
            <a:r>
              <a:rPr lang="ru-RU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укрепление</a:t>
            </a:r>
            <a:r>
              <a:rPr lang="ru-RU" spc="-5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взаимоотношений с родителями детей.</a:t>
            </a:r>
            <a:r>
              <a:rPr lang="ru-RU" spc="-1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endParaRPr lang="ru-RU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309691"/>
      </p:ext>
    </p:extLst>
  </p:cSld>
  <p:clrMapOvr>
    <a:masterClrMapping/>
  </p:clrMapOvr>
  <p:transition spd="med">
    <p:wheel spokes="3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61B938-31D2-46B4-89B3-7495AF37E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atin typeface="Comic Sans MS" panose="030F0702030302020204" pitchFamily="66" charset="0"/>
              </a:rPr>
              <a:t>Результативность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A010B0-6E70-4035-A963-B3FFC718CB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Comic Sans MS" panose="030F0702030302020204" pitchFamily="66" charset="0"/>
              </a:rPr>
              <a:t>Педагоги</a:t>
            </a:r>
            <a:r>
              <a:rPr lang="ru-RU" dirty="0"/>
              <a:t>:</a:t>
            </a:r>
          </a:p>
          <a:p>
            <a:r>
              <a:rPr lang="ru-RU" dirty="0">
                <a:effectLst/>
                <a:latin typeface="Comic Sans MS" panose="030F0702030302020204" pitchFamily="66" charset="0"/>
              </a:rPr>
              <a:t>Распространение опыта работы;</a:t>
            </a:r>
          </a:p>
          <a:p>
            <a:r>
              <a:rPr lang="ru-RU" dirty="0">
                <a:effectLst/>
                <a:latin typeface="Comic Sans MS" panose="030F0702030302020204" pitchFamily="66" charset="0"/>
              </a:rPr>
              <a:t>Мастер – класс.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70E9F83-204D-4C69-BC9D-5DADFEF688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467" y="2897716"/>
            <a:ext cx="4871156" cy="365336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968ED91-52D3-42F0-BDE7-3E2882681B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4419600" cy="33147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961197116"/>
      </p:ext>
    </p:extLst>
  </p:cSld>
  <p:clrMapOvr>
    <a:masterClrMapping/>
  </p:clrMapOvr>
  <p:transition spd="med">
    <p:wheel spokes="3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609600" y="2362200"/>
            <a:ext cx="7543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just">
              <a:spcBef>
                <a:spcPct val="100000"/>
              </a:spcBef>
            </a:pPr>
            <a:endParaRPr lang="ru-RU" sz="2000" b="1" dirty="0">
              <a:solidFill>
                <a:schemeClr val="accent1"/>
              </a:solidFill>
              <a:latin typeface="Arial" charset="0"/>
            </a:endParaRPr>
          </a:p>
          <a:p>
            <a:pPr marL="342900" indent="-342900" algn="just">
              <a:spcBef>
                <a:spcPct val="50000"/>
              </a:spcBef>
              <a:buFontTx/>
              <a:buAutoNum type="arabicPeriod"/>
            </a:pPr>
            <a:endParaRPr lang="ru-RU" sz="2000" b="1" dirty="0">
              <a:solidFill>
                <a:schemeClr val="accent1"/>
              </a:solidFill>
              <a:latin typeface="Arial" charset="0"/>
            </a:endParaRPr>
          </a:p>
          <a:p>
            <a:pPr marL="342900" indent="-342900" algn="just">
              <a:spcBef>
                <a:spcPct val="50000"/>
              </a:spcBef>
              <a:buFontTx/>
              <a:buAutoNum type="arabicPeriod"/>
            </a:pPr>
            <a:endParaRPr lang="ru-RU" sz="20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381000" y="228600"/>
            <a:ext cx="784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400" b="1" dirty="0">
                <a:solidFill>
                  <a:srgbClr val="3FDDE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098550"/>
          </a:xfrm>
        </p:spPr>
        <p:txBody>
          <a:bodyPr/>
          <a:lstStyle/>
          <a:p>
            <a:r>
              <a:rPr lang="ru-RU" sz="5400" dirty="0"/>
              <a:t>Спасибо за внимание!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7941C5B-A933-4A0C-9AFB-6BADFAD9A0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481479"/>
            <a:ext cx="6096000" cy="5422393"/>
          </a:xfrm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allAtOnce"/>
      <p:bldP spid="552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BCE18E-139D-491E-822C-28B71E453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mic Sans MS" panose="030F0702030302020204" pitchFamily="66" charset="0"/>
              </a:rPr>
              <a:t>ПРОБЛЕМА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8180C8-2ADB-4031-8928-6DE78630A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613" y="1676400"/>
            <a:ext cx="8226425" cy="4497387"/>
          </a:xfrm>
        </p:spPr>
        <p:txBody>
          <a:bodyPr/>
          <a:lstStyle/>
          <a:p>
            <a:endParaRPr lang="ru-RU" dirty="0"/>
          </a:p>
          <a:p>
            <a:r>
              <a:rPr lang="ru-RU" dirty="0">
                <a:latin typeface="Comic Sans MS" panose="030F0702030302020204" pitchFamily="66" charset="0"/>
              </a:rPr>
              <a:t>- </a:t>
            </a:r>
            <a:r>
              <a:rPr lang="ru-RU" b="1" dirty="0">
                <a:latin typeface="Comic Sans MS" panose="030F0702030302020204" pitchFamily="66" charset="0"/>
              </a:rPr>
              <a:t>Отставание детей в речевом развитии;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 - Поиск новых методов и приемов для решения задач развития связной речи у детей;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- Идея опираться на тактильное восприятие в развитии речи детей.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1558783"/>
      </p:ext>
    </p:extLst>
  </p:cSld>
  <p:clrMapOvr>
    <a:masterClrMapping/>
  </p:clrMapOvr>
  <p:transition spd="med">
    <p:wheel spokes="3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A4FD8E-4431-461E-98C5-A3FA09D6E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latin typeface="Comic Sans MS" panose="030F0702030302020204" pitchFamily="66" charset="0"/>
              </a:rPr>
              <a:t>Мнемотехника – совокупность приемов, увеличивающих объем памяти и облегчающих запоминание информации.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ABB9DF8-6296-4E58-8C1D-9ED3974828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48558"/>
            <a:ext cx="3600736" cy="323166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266C1A5-90AC-410A-88B6-85A417A9E3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4437375"/>
            <a:ext cx="3676935" cy="244781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AA3F8F0-5C8E-4F0B-A317-9A76B087DB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471" y="1600200"/>
            <a:ext cx="4361967" cy="283717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4132715440"/>
      </p:ext>
    </p:extLst>
  </p:cSld>
  <p:clrMapOvr>
    <a:masterClrMapping/>
  </p:clrMapOvr>
  <p:transition spd="med">
    <p:wheel spokes="3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>
          <a:xfrm>
            <a:off x="609600" y="42180"/>
            <a:ext cx="8148638" cy="1619424"/>
          </a:xfrm>
        </p:spPr>
        <p:txBody>
          <a:bodyPr/>
          <a:lstStyle/>
          <a:p>
            <a:pPr marL="121920" marR="544830" algn="l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ЧТО ТАКОЕ МНЕМОТРЕНАЖЕРЫ?</a:t>
            </a:r>
            <a:br>
              <a:rPr lang="ru-RU" sz="28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ru-RU" sz="28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МНЕМОРАМКИ?</a:t>
            </a:r>
            <a:br>
              <a:rPr lang="ru-RU" sz="28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endParaRPr lang="ru-RU" sz="28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C246380-E9A4-4A15-AEBD-590C70C61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73871"/>
            <a:ext cx="7594643" cy="555230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med">
    <p:wheel spokes="3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>
          <a:xfrm>
            <a:off x="381000" y="152400"/>
            <a:ext cx="8224838" cy="1295400"/>
          </a:xfrm>
        </p:spPr>
        <p:txBody>
          <a:bodyPr/>
          <a:lstStyle/>
          <a:p>
            <a:pPr marL="121920">
              <a:spcBef>
                <a:spcPts val="215"/>
              </a:spcBef>
              <a:spcAft>
                <a:spcPts val="0"/>
              </a:spcAft>
            </a:pPr>
            <a:r>
              <a:rPr lang="ru-RU" sz="2800" b="1" dirty="0">
                <a:solidFill>
                  <a:srgbClr val="3366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ЧТО ТАКОЕ МНЕМОТРЕНАЖЕРЫ?</a:t>
            </a:r>
            <a:br>
              <a:rPr lang="ru-RU" sz="2800" b="1" dirty="0">
                <a:solidFill>
                  <a:srgbClr val="3366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rgbClr val="3366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МНЕМОКУБИКИ?</a:t>
            </a:r>
            <a:br>
              <a:rPr lang="ru-RU" sz="2800" b="1" dirty="0">
                <a:solidFill>
                  <a:srgbClr val="3366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endParaRPr lang="ru-RU" sz="2000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sz="quarter" idx="1"/>
          </p:nvPr>
        </p:nvSpPr>
        <p:spPr>
          <a:xfrm>
            <a:off x="762000" y="1447800"/>
            <a:ext cx="7162800" cy="5105400"/>
          </a:xfrm>
        </p:spPr>
        <p:txBody>
          <a:bodyPr/>
          <a:lstStyle/>
          <a:p>
            <a:endParaRPr lang="ru-RU" dirty="0">
              <a:effectLst/>
              <a:latin typeface="Times New Roman" panose="02020603050405020304" pitchFamily="18" charset="0"/>
            </a:endParaRPr>
          </a:p>
          <a:p>
            <a:endParaRPr lang="ru-RU" sz="3600" dirty="0">
              <a:effectLst/>
              <a:latin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A6F783-7BCC-4D8F-9F84-47F288942F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86" y="1905000"/>
            <a:ext cx="8595228" cy="4953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med">
    <p:wheel spokes="3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0697" y="228600"/>
            <a:ext cx="8534400" cy="689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5830" marR="927735" indent="-408940">
              <a:lnSpc>
                <a:spcPct val="115000"/>
              </a:lnSpc>
              <a:spcBef>
                <a:spcPts val="450"/>
              </a:spcBef>
              <a:spcAft>
                <a:spcPts val="0"/>
              </a:spcAft>
            </a:pPr>
            <a:r>
              <a:rPr lang="ru-RU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Цель: </a:t>
            </a:r>
            <a:r>
              <a:rPr lang="ru-RU" sz="2000" b="1" dirty="0"/>
              <a:t>: развитие речи через тактильное восприятие детей дошкольного возраста, содействие формированию психических процессов.</a:t>
            </a:r>
          </a:p>
          <a:p>
            <a:pPr marL="925830" marR="927735" indent="-408940">
              <a:lnSpc>
                <a:spcPct val="115000"/>
              </a:lnSpc>
              <a:spcBef>
                <a:spcPts val="450"/>
              </a:spcBef>
              <a:spcAft>
                <a:spcPts val="0"/>
              </a:spcAft>
            </a:pPr>
            <a:endParaRPr lang="ru-RU" sz="2400" b="1" u="sng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25830" marR="927735" indent="-408940">
              <a:lnSpc>
                <a:spcPct val="115000"/>
              </a:lnSpc>
              <a:spcBef>
                <a:spcPts val="450"/>
              </a:spcBef>
              <a:spcAft>
                <a:spcPts val="0"/>
              </a:spcAft>
            </a:pPr>
            <a:r>
              <a:rPr lang="ru-RU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lvl="0"/>
            <a:r>
              <a:rPr lang="ru-RU" sz="2000" dirty="0"/>
              <a:t>- Учить различать тактильные сигналы (например, покалывание)</a:t>
            </a:r>
          </a:p>
          <a:p>
            <a:pPr lvl="0"/>
            <a:r>
              <a:rPr lang="ru-RU" sz="2000" dirty="0"/>
              <a:t>- Учить выполнять специальные обследующие движения (поглаживание, разминание, постукивание, сжимание)</a:t>
            </a:r>
          </a:p>
          <a:p>
            <a:pPr lvl="0"/>
            <a:r>
              <a:rPr lang="ru-RU" sz="2000" dirty="0"/>
              <a:t>- Формировать представление о фактуре и качественных особенностях разных предметов (использую прием ассоциаций тактильного восприятия с имеющимся опытом, сопоставляя </a:t>
            </a:r>
            <a:r>
              <a:rPr lang="ru-RU" sz="2000" dirty="0" err="1"/>
              <a:t>мнеморамки</a:t>
            </a:r>
            <a:r>
              <a:rPr lang="ru-RU" sz="2000" dirty="0"/>
              <a:t> с картинками шероховатый-асфальт, гладкий-лед, колючий-ёж, мягкий-ковер)</a:t>
            </a:r>
          </a:p>
          <a:p>
            <a:pPr lvl="0"/>
            <a:r>
              <a:rPr lang="ru-RU" sz="2000" dirty="0"/>
              <a:t>- Активизировать словарный запас, учить составлять рассказ с опорой на тактильное восприятие.</a:t>
            </a:r>
          </a:p>
          <a:p>
            <a:pPr lvl="0"/>
            <a:r>
              <a:rPr lang="ru-RU" sz="2000" dirty="0"/>
              <a:t>- Развивать мелкую моторику, зрительную концентрацию</a:t>
            </a:r>
          </a:p>
          <a:p>
            <a:pPr lvl="0"/>
            <a:r>
              <a:rPr lang="ru-RU" sz="2000" dirty="0"/>
              <a:t>- Формировать навыки сотрудничества в ходе совместной деятельности.</a:t>
            </a:r>
          </a:p>
          <a:p>
            <a:pPr marL="342900" indent="-342900" algn="just">
              <a:spcBef>
                <a:spcPct val="125000"/>
              </a:spcBef>
              <a:tabLst>
                <a:tab pos="228600" algn="l"/>
              </a:tabLst>
            </a:pPr>
            <a:endParaRPr lang="ru-RU" b="1" dirty="0">
              <a:latin typeface="Cambria Math" pitchFamily="18" charset="0"/>
              <a:ea typeface="Cambria Math" pitchFamily="18" charset="0"/>
              <a:cs typeface="AngsanaUPC" pitchFamily="18" charset="-34"/>
            </a:endParaRPr>
          </a:p>
        </p:txBody>
      </p:sp>
    </p:spTree>
  </p:cSld>
  <p:clrMapOvr>
    <a:masterClrMapping/>
  </p:clrMapOvr>
  <p:transition spd="med">
    <p:wheel spokes="3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590800" y="419100"/>
            <a:ext cx="701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400" dirty="0">
                <a:latin typeface="Arial Black" pitchFamily="34" charset="0"/>
              </a:rPr>
              <a:t>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 sz="quarter"/>
          </p:nvPr>
        </p:nvSpPr>
        <p:spPr>
          <a:xfrm>
            <a:off x="914400" y="-304801"/>
            <a:ext cx="7312099" cy="1618881"/>
          </a:xfrm>
        </p:spPr>
        <p:txBody>
          <a:bodyPr/>
          <a:lstStyle/>
          <a:p>
            <a:br>
              <a:rPr lang="ru-RU" sz="3600" dirty="0"/>
            </a:br>
            <a:br>
              <a:rPr lang="ru-RU" sz="3600" dirty="0"/>
            </a:br>
            <a:br>
              <a:rPr lang="ru-RU" sz="3600" dirty="0"/>
            </a:br>
            <a:br>
              <a:rPr lang="ru-RU" sz="3600" dirty="0"/>
            </a:br>
            <a:br>
              <a:rPr lang="ru-RU" sz="3600" dirty="0"/>
            </a:br>
            <a:endParaRPr lang="ru-RU" sz="3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sz="quarter" idx="1"/>
          </p:nvPr>
        </p:nvSpPr>
        <p:spPr>
          <a:xfrm>
            <a:off x="1219200" y="1447800"/>
            <a:ext cx="6858000" cy="49911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FE665D-CA27-4F7F-8599-10EF5D9AD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971" y="-14796"/>
            <a:ext cx="6019800" cy="684314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>
          <a:xfrm>
            <a:off x="533400" y="1"/>
            <a:ext cx="8302625" cy="1219199"/>
          </a:xfrm>
        </p:spPr>
        <p:txBody>
          <a:bodyPr/>
          <a:lstStyle/>
          <a:p>
            <a:endParaRPr lang="ru-RU" sz="32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7399A7-1546-4F44-9EA7-9F157EF4C2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30" y="96545"/>
            <a:ext cx="4469906" cy="335243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EA452C8-5C2E-448A-BF01-2365A30C8C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744" y="94296"/>
            <a:ext cx="4114693" cy="353285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536326B-3D85-4535-918A-0AAA1BAAB2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11" y="3635613"/>
            <a:ext cx="4254543" cy="319090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F23B3FA-B772-4506-80D1-29A6A296CE5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818" y="3683341"/>
            <a:ext cx="4254544" cy="319090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med">
    <p:wheel spokes="3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>
          <a:xfrm>
            <a:off x="533400" y="1"/>
            <a:ext cx="8302625" cy="1219199"/>
          </a:xfrm>
        </p:spPr>
        <p:txBody>
          <a:bodyPr/>
          <a:lstStyle/>
          <a:p>
            <a:endParaRPr lang="ru-RU" sz="32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6024691-1A8D-43DB-9D01-816ED202C5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5" y="838200"/>
            <a:ext cx="8160081" cy="551315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801144793"/>
      </p:ext>
    </p:extLst>
  </p:cSld>
  <p:clrMapOvr>
    <a:masterClrMapping/>
  </p:clrMapOvr>
  <p:transition spd="med">
    <p:wheel spokes="3"/>
  </p:transition>
</p:sld>
</file>

<file path=ppt/theme/theme1.xml><?xml version="1.0" encoding="utf-8"?>
<a:theme xmlns:a="http://schemas.openxmlformats.org/drawingml/2006/main" name="Сетка с тенью">
  <a:themeElements>
    <a:clrScheme name="Сетка с тенью 11">
      <a:dk1>
        <a:srgbClr val="000000"/>
      </a:dk1>
      <a:lt1>
        <a:srgbClr val="FFFF00"/>
      </a:lt1>
      <a:dk2>
        <a:srgbClr val="336600"/>
      </a:dk2>
      <a:lt2>
        <a:srgbClr val="FBFBFB"/>
      </a:lt2>
      <a:accent1>
        <a:srgbClr val="009900"/>
      </a:accent1>
      <a:accent2>
        <a:srgbClr val="C6C6C6"/>
      </a:accent2>
      <a:accent3>
        <a:srgbClr val="FFFFAA"/>
      </a:accent3>
      <a:accent4>
        <a:srgbClr val="000000"/>
      </a:accent4>
      <a:accent5>
        <a:srgbClr val="AACAAA"/>
      </a:accent5>
      <a:accent6>
        <a:srgbClr val="B3B3B3"/>
      </a:accent6>
      <a:hlink>
        <a:srgbClr val="006600"/>
      </a:hlink>
      <a:folHlink>
        <a:srgbClr val="808000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ка с тенью 10">
        <a:dk1>
          <a:srgbClr val="000000"/>
        </a:dk1>
        <a:lt1>
          <a:srgbClr val="FF0000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FAAAA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ка с тенью 11">
        <a:dk1>
          <a:srgbClr val="000000"/>
        </a:dk1>
        <a:lt1>
          <a:srgbClr val="FFFF00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FFFAA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ка с тенью 12">
        <a:dk1>
          <a:srgbClr val="000000"/>
        </a:dk1>
        <a:lt1>
          <a:srgbClr val="FFFF00"/>
        </a:lt1>
        <a:dk2>
          <a:srgbClr val="336600"/>
        </a:dk2>
        <a:lt2>
          <a:srgbClr val="FAF8FE"/>
        </a:lt2>
        <a:accent1>
          <a:srgbClr val="009900"/>
        </a:accent1>
        <a:accent2>
          <a:srgbClr val="C6C6C6"/>
        </a:accent2>
        <a:accent3>
          <a:srgbClr val="FFFFAA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10536</TotalTime>
  <Words>279</Words>
  <Application>Microsoft Office PowerPoint</Application>
  <PresentationFormat>Экран (4:3)</PresentationFormat>
  <Paragraphs>52</Paragraphs>
  <Slides>18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AngsanaUPC</vt:lpstr>
      <vt:lpstr>Arial</vt:lpstr>
      <vt:lpstr>Arial Black</vt:lpstr>
      <vt:lpstr>Cambria Math</vt:lpstr>
      <vt:lpstr>Comic Sans MS</vt:lpstr>
      <vt:lpstr>Times New Roman</vt:lpstr>
      <vt:lpstr>Wingdings</vt:lpstr>
      <vt:lpstr>Сетка с тенью</vt:lpstr>
      <vt:lpstr>Методическая разработка Тема: ««Тактильные мнемотренажеры и их использование  в работе с детьми ОВЗ»</vt:lpstr>
      <vt:lpstr>ПРОБЛЕМА</vt:lpstr>
      <vt:lpstr>Мнемотехника – совокупность приемов, увеличивающих объем памяти и облегчающих запоминание информации.</vt:lpstr>
      <vt:lpstr>         ЧТО ТАКОЕ МНЕМОТРЕНАЖЕРЫ? МНЕМОРАМКИ? </vt:lpstr>
      <vt:lpstr>ЧТО ТАКОЕ МНЕМОТРЕНАЖЕРЫ? МНЕМОКУБИКИ? </vt:lpstr>
      <vt:lpstr>Презентация PowerPoint</vt:lpstr>
      <vt:lpstr>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«Будьте активны в подготовке среды. Проявляйте постоянную     тщательную заботу о ней. Показывайте место каждого развивающего материала и правильные способы работы с ними»  М. МОНТЕССОРИ</vt:lpstr>
      <vt:lpstr>Презентация PowerPoint</vt:lpstr>
      <vt:lpstr>Результативность:</vt:lpstr>
      <vt:lpstr>Результативность:</vt:lpstr>
      <vt:lpstr>Результативность: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Лариса</dc:creator>
  <cp:lastModifiedBy>ST-vospitatel</cp:lastModifiedBy>
  <cp:revision>160</cp:revision>
  <cp:lastPrinted>1601-01-01T00:00:00Z</cp:lastPrinted>
  <dcterms:created xsi:type="dcterms:W3CDTF">1601-01-01T00:00:00Z</dcterms:created>
  <dcterms:modified xsi:type="dcterms:W3CDTF">2025-01-28T08:36:23Z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